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  <p:sldMasterId id="2147483780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3" r:id="rId17"/>
    <p:sldId id="279" r:id="rId18"/>
    <p:sldId id="264" r:id="rId19"/>
    <p:sldId id="265" r:id="rId20"/>
    <p:sldId id="273" r:id="rId21"/>
    <p:sldId id="266" r:id="rId22"/>
    <p:sldId id="269" r:id="rId23"/>
    <p:sldId id="271" r:id="rId24"/>
    <p:sldId id="270" r:id="rId25"/>
    <p:sldId id="267" r:id="rId26"/>
    <p:sldId id="268" r:id="rId27"/>
    <p:sldId id="282" r:id="rId28"/>
    <p:sldId id="275" r:id="rId29"/>
    <p:sldId id="276" r:id="rId30"/>
    <p:sldId id="277" r:id="rId31"/>
    <p:sldId id="278" r:id="rId32"/>
    <p:sldId id="280" r:id="rId33"/>
    <p:sldId id="288" r:id="rId34"/>
    <p:sldId id="281" r:id="rId35"/>
    <p:sldId id="283" r:id="rId36"/>
    <p:sldId id="285" r:id="rId37"/>
    <p:sldId id="284" r:id="rId38"/>
    <p:sldId id="286" r:id="rId39"/>
    <p:sldId id="28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AF-4FB7-9C6A-0AC6DF5D18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AF-4FB7-9C6A-0AC6DF5D18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AF-4FB7-9C6A-0AC6DF5D1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71257360"/>
        <c:axId val="571264248"/>
        <c:axId val="0"/>
      </c:bar3DChart>
      <c:catAx>
        <c:axId val="57125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264248"/>
        <c:crosses val="autoZero"/>
        <c:auto val="1"/>
        <c:lblAlgn val="ctr"/>
        <c:lblOffset val="100"/>
        <c:noMultiLvlLbl val="0"/>
      </c:catAx>
      <c:valAx>
        <c:axId val="571264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25736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solidFill>
          <a:schemeClr val="bg1"/>
        </a:solidFill>
        <a:ln>
          <a:solidFill>
            <a:schemeClr val="accent1"/>
          </a:solidFill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90-4F60-8CB4-7594B845DE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90-4F60-8CB4-7594B845DE2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90-4F60-8CB4-7594B845DE23}"/>
            </c:ext>
          </c:extLst>
        </c:ser>
        <c:ser>
          <c:idx val="3"/>
          <c:order val="3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90-4F60-8CB4-7594B845DE23}"/>
            </c:ext>
          </c:extLst>
        </c:ser>
        <c:ser>
          <c:idx val="4"/>
          <c:order val="4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90-4F60-8CB4-7594B845DE2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24824280"/>
        <c:axId val="724828872"/>
      </c:barChart>
      <c:catAx>
        <c:axId val="724824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4828872"/>
        <c:crosses val="autoZero"/>
        <c:auto val="1"/>
        <c:lblAlgn val="ctr"/>
        <c:lblOffset val="100"/>
        <c:noMultiLvlLbl val="0"/>
      </c:catAx>
      <c:valAx>
        <c:axId val="7248288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4824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6F-4630-B6C1-BEA9BC6B8C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6F-4630-B6C1-BEA9BC6B8CB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Входной контроль</c:v>
                </c:pt>
                <c:pt idx="1">
                  <c:v>Текущий контроль</c:v>
                </c:pt>
                <c:pt idx="2">
                  <c:v>Итоговой контроль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12</c:v>
                </c:pt>
                <c:pt idx="1">
                  <c:v>13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6F-4630-B6C1-BEA9BC6B8C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0"/>
        <c:axId val="56674944"/>
        <c:axId val="60131200"/>
      </c:barChart>
      <c:catAx>
        <c:axId val="56674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131200"/>
        <c:crosses val="autoZero"/>
        <c:auto val="1"/>
        <c:lblAlgn val="ctr"/>
        <c:lblOffset val="100"/>
        <c:noMultiLvlLbl val="0"/>
      </c:catAx>
      <c:valAx>
        <c:axId val="6013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74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35071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964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21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76417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8814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791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655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024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0479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7827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13645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7751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029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8555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1790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13149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4000">
    <p:dissolv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90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advClick="0" advTm="4000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advClick="0" advTm="4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2.jpg"/><Relationship Id="rId5" Type="http://schemas.openxmlformats.org/officeDocument/2006/relationships/image" Target="../media/image55.jpg"/><Relationship Id="rId4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8.jp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3.jp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476672"/>
            <a:ext cx="6408712" cy="5760640"/>
          </a:xfrm>
        </p:spPr>
        <p:txBody>
          <a:bodyPr>
            <a:normAutofit fontScale="90000"/>
          </a:bodyPr>
          <a:lstStyle/>
          <a:p>
            <a:r>
              <a:rPr lang="ru-RU" dirty="0"/>
              <a:t>Дополнительная общеобразовательная общеразвивающая программа художественной направленности</a:t>
            </a:r>
            <a:br>
              <a:rPr lang="ru-RU" dirty="0"/>
            </a:br>
            <a:r>
              <a:rPr lang="ru-RU" dirty="0"/>
              <a:t>«</a:t>
            </a:r>
            <a:r>
              <a:rPr lang="ru-RU" dirty="0" err="1"/>
              <a:t>КераКот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 smtClean="0"/>
              <a:t>педагог дополнительного образования</a:t>
            </a:r>
            <a:br>
              <a:rPr lang="ru-RU" sz="2700" dirty="0" smtClean="0"/>
            </a:br>
            <a:r>
              <a:rPr lang="ru-RU" sz="2700" dirty="0" smtClean="0"/>
              <a:t>Чугаева Людмила Анатольевна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DSC04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470" t="3182" r="21466"/>
          <a:stretch>
            <a:fillRect/>
          </a:stretch>
        </p:blipFill>
        <p:spPr>
          <a:xfrm>
            <a:off x="5009093" y="1556792"/>
            <a:ext cx="4159061" cy="414908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3779912" cy="2952328"/>
          </a:xfrm>
        </p:spPr>
        <p:txBody>
          <a:bodyPr>
            <a:normAutofit/>
          </a:bodyPr>
          <a:lstStyle/>
          <a:p>
            <a:r>
              <a:rPr lang="ru-RU" dirty="0" smtClean="0"/>
              <a:t>2 год </a:t>
            </a:r>
            <a:br>
              <a:rPr lang="ru-RU" dirty="0" smtClean="0"/>
            </a:br>
            <a:r>
              <a:rPr lang="ru-RU" dirty="0" smtClean="0"/>
              <a:t>«Создание игрушек»</a:t>
            </a:r>
            <a:endParaRPr lang="ru-RU" dirty="0"/>
          </a:p>
        </p:txBody>
      </p:sp>
      <p:pic>
        <p:nvPicPr>
          <p:cNvPr id="4" name="Содержимое 3" descr="IMG_20191108_1443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89312" y="0"/>
            <a:ext cx="4954688" cy="6682477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4000">
        <p15:prstTrans prst="origami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06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548680"/>
            <a:ext cx="3657600" cy="2743200"/>
          </a:xfrm>
        </p:spPr>
      </p:pic>
      <p:pic>
        <p:nvPicPr>
          <p:cNvPr id="6" name="Содержимое 5" descr="DSC006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6" y="548680"/>
            <a:ext cx="3657600" cy="2743200"/>
          </a:xfrm>
        </p:spPr>
      </p:pic>
      <p:pic>
        <p:nvPicPr>
          <p:cNvPr id="7" name="Содержимое 4" descr="DSC006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645024"/>
            <a:ext cx="3657600" cy="2743200"/>
          </a:xfrm>
          <a:prstGeom prst="rect">
            <a:avLst/>
          </a:prstGeom>
        </p:spPr>
      </p:pic>
      <p:pic>
        <p:nvPicPr>
          <p:cNvPr id="8" name="Содержимое 5" descr="DSC006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3573016"/>
            <a:ext cx="36576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4000">
        <p14:honeycomb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91217_1602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7560840" cy="560594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hred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0056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88363" y="2636912"/>
            <a:ext cx="5155637" cy="3866728"/>
          </a:xfrm>
        </p:spPr>
      </p:pic>
      <p:pic>
        <p:nvPicPr>
          <p:cNvPr id="4" name="Содержимое 3" descr="DSC00568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7" y="476672"/>
            <a:ext cx="4992555" cy="374441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05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4752528" cy="3564396"/>
          </a:xfrm>
        </p:spPr>
      </p:pic>
      <p:pic>
        <p:nvPicPr>
          <p:cNvPr id="6" name="Содержимое 5" descr="DSC0059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95936" y="-459432"/>
            <a:ext cx="5688632" cy="4266474"/>
          </a:xfrm>
        </p:spPr>
      </p:pic>
      <p:pic>
        <p:nvPicPr>
          <p:cNvPr id="7" name="Содержимое 4" descr="DSC005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356992"/>
            <a:ext cx="4896544" cy="3672408"/>
          </a:xfrm>
          <a:prstGeom prst="rect">
            <a:avLst/>
          </a:prstGeom>
        </p:spPr>
      </p:pic>
      <p:pic>
        <p:nvPicPr>
          <p:cNvPr id="8" name="Содержимое 5" descr="DSC005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178696"/>
            <a:ext cx="4905739" cy="367930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prism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05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5760640" cy="4320480"/>
          </a:xfrm>
        </p:spPr>
      </p:pic>
      <p:pic>
        <p:nvPicPr>
          <p:cNvPr id="6" name="Содержимое 5" descr="DSC0055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996952"/>
            <a:ext cx="4873625" cy="3655219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wind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0053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853798"/>
            <a:ext cx="5338936" cy="4004202"/>
          </a:xfrm>
        </p:spPr>
      </p:pic>
      <p:pic>
        <p:nvPicPr>
          <p:cNvPr id="8" name="Содержимое 7" descr="DSC00546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899925" y="0"/>
            <a:ext cx="5244075" cy="393305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4000">
        <p14:honeycomb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054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68619" cy="4176464"/>
          </a:xfrm>
        </p:spPr>
      </p:pic>
      <p:pic>
        <p:nvPicPr>
          <p:cNvPr id="6" name="Содержимое 5" descr="DSC0055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707904" y="2602632"/>
            <a:ext cx="5673824" cy="4255368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crush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28792" cy="7829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Анализ результативности второго </a:t>
            </a:r>
            <a:r>
              <a:rPr lang="ru-RU" dirty="0" smtClean="0"/>
              <a:t>года обучения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664069111"/>
              </p:ext>
            </p:extLst>
          </p:nvPr>
        </p:nvGraphicFramePr>
        <p:xfrm>
          <a:off x="1835696" y="1484784"/>
          <a:ext cx="5616624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4270375" cy="1584176"/>
          </a:xfrm>
        </p:spPr>
        <p:txBody>
          <a:bodyPr/>
          <a:lstStyle/>
          <a:p>
            <a:r>
              <a:rPr lang="ru-RU" dirty="0" smtClean="0"/>
              <a:t>3 год </a:t>
            </a:r>
            <a:br>
              <a:rPr lang="ru-RU" dirty="0" smtClean="0"/>
            </a:br>
            <a:r>
              <a:rPr lang="ru-RU" dirty="0" smtClean="0"/>
              <a:t>«Прекрасное вокруг»</a:t>
            </a:r>
            <a:endParaRPr lang="ru-RU" dirty="0"/>
          </a:p>
        </p:txBody>
      </p:sp>
      <p:pic>
        <p:nvPicPr>
          <p:cNvPr id="5" name="Содержимое 4" descr="DSC0059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991504" y="1284751"/>
            <a:ext cx="5888567" cy="4416425"/>
          </a:xfrm>
        </p:spPr>
      </p:pic>
    </p:spTree>
  </p:cSld>
  <p:clrMapOvr>
    <a:masterClrMapping/>
  </p:clrMapOvr>
  <p:transition spd="slow" advClick="0" advTm="4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dd621b8-7784-4ba3-b920-a09f996b8fc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128792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 год обучения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«Первые шаги, освоение лепки»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4000">
        <p14:honeycomb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059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4625573">
            <a:off x="-740511" y="1101038"/>
            <a:ext cx="5613787" cy="4210340"/>
          </a:xfrm>
        </p:spPr>
      </p:pic>
      <p:pic>
        <p:nvPicPr>
          <p:cNvPr id="6" name="Содержимое 5" descr="DSC0059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6438350">
            <a:off x="4280101" y="1448748"/>
            <a:ext cx="5096360" cy="3822270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141я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-861628" y="826604"/>
            <a:ext cx="6893024" cy="5169768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quarter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" t="14799" r="5834" b="17477"/>
          <a:stretch/>
        </p:blipFill>
        <p:spPr>
          <a:xfrm>
            <a:off x="4879394" y="1445349"/>
            <a:ext cx="4248473" cy="434962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10224_11191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-102140"/>
            <a:ext cx="4369050" cy="696014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3" t="14800" r="10083" b="22201"/>
          <a:stretch/>
        </p:blipFill>
        <p:spPr>
          <a:xfrm>
            <a:off x="4283968" y="908720"/>
            <a:ext cx="4536504" cy="4652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fractur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t="18676" r="22829" b="37950"/>
          <a:stretch/>
        </p:blipFill>
        <p:spPr>
          <a:xfrm>
            <a:off x="4355976" y="-603448"/>
            <a:ext cx="4572000" cy="46587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4" t="19526" r="12302" b="26925"/>
          <a:stretch/>
        </p:blipFill>
        <p:spPr>
          <a:xfrm>
            <a:off x="-366727" y="1947655"/>
            <a:ext cx="4896544" cy="4896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4000">
        <p14:flythroug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766060" y="260648"/>
            <a:ext cx="6377940" cy="1293028"/>
          </a:xfrm>
        </p:spPr>
        <p:txBody>
          <a:bodyPr/>
          <a:lstStyle/>
          <a:p>
            <a:r>
              <a:rPr lang="ru-RU" dirty="0" smtClean="0"/>
              <a:t>Работа на гончарном круге</a:t>
            </a:r>
            <a:endParaRPr lang="ru-RU" dirty="0"/>
          </a:p>
        </p:txBody>
      </p:sp>
      <p:pic>
        <p:nvPicPr>
          <p:cNvPr id="5" name="WhatsApp Video 2022-03-21 at 13.29.0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412776"/>
            <a:ext cx="4853357" cy="5211539"/>
          </a:xfrm>
        </p:spPr>
      </p:pic>
    </p:spTree>
    <p:extLst>
      <p:ext uri="{BB962C8B-B14F-4D97-AF65-F5344CB8AC3E}">
        <p14:creationId xmlns:p14="http://schemas.microsoft.com/office/powerpoint/2010/main" val="4288100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91010_164517.jp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/>
          <a:srcRect t="7856" r="22353" b="7706"/>
          <a:stretch/>
        </p:blipFill>
        <p:spPr>
          <a:xfrm rot="5185664">
            <a:off x="2319871" y="-760185"/>
            <a:ext cx="4030285" cy="59111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Содержимое 5" descr="DSC0062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 t="51708" b="16792"/>
          <a:stretch>
            <a:fillRect/>
          </a:stretch>
        </p:blipFill>
        <p:spPr>
          <a:xfrm>
            <a:off x="0" y="4221088"/>
            <a:ext cx="9144000" cy="263691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Анализ результативности третьего года обучения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966419330"/>
              </p:ext>
            </p:extLst>
          </p:nvPr>
        </p:nvGraphicFramePr>
        <p:xfrm>
          <a:off x="1835696" y="1700808"/>
          <a:ext cx="576064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250" advClick="0" advTm="4000">
        <p15:prstTrans prst="crush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" y="14209"/>
            <a:ext cx="4766466" cy="33735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7" y="31050"/>
            <a:ext cx="3888432" cy="59275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Наши достижения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71" y="3284984"/>
            <a:ext cx="5062999" cy="358347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49" y="31995"/>
            <a:ext cx="4602034" cy="325721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0" y="3265896"/>
            <a:ext cx="4731486" cy="3625883"/>
          </a:xfrm>
        </p:spPr>
      </p:pic>
    </p:spTree>
    <p:extLst>
      <p:ext uri="{BB962C8B-B14F-4D97-AF65-F5344CB8AC3E}">
        <p14:creationId xmlns:p14="http://schemas.microsoft.com/office/powerpoint/2010/main" val="193139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5607"/>
            <a:ext cx="4863665" cy="344239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30" y="3321744"/>
            <a:ext cx="4415508" cy="35655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0"/>
            <a:ext cx="4693202" cy="33217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0"/>
            <a:ext cx="4693202" cy="33217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84463" cy="33863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1880" y="1511501"/>
            <a:ext cx="2218522" cy="296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67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29093" t="10908" r="31532" b="1594"/>
          <a:stretch/>
        </p:blipFill>
        <p:spPr>
          <a:xfrm>
            <a:off x="5493641" y="2087470"/>
            <a:ext cx="3647356" cy="477053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 rotWithShape="1">
          <a:blip r:embed="rId3"/>
          <a:srcRect l="33752" t="10907" r="36718" b="12095"/>
          <a:stretch/>
        </p:blipFill>
        <p:spPr>
          <a:xfrm>
            <a:off x="131239" y="3109948"/>
            <a:ext cx="2555490" cy="3748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129" y="1"/>
            <a:ext cx="3086204" cy="35730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536" y="977145"/>
            <a:ext cx="3080948" cy="4006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22" y="0"/>
            <a:ext cx="3345238" cy="236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5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1215_1513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4547173" cy="6079108"/>
          </a:xfrm>
        </p:spPr>
      </p:pic>
      <p:pic>
        <p:nvPicPr>
          <p:cNvPr id="7" name="Содержимое 6" descr="IMG_20211215_1513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260648"/>
            <a:ext cx="4644008" cy="611259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8"/>
            <a:ext cx="3657600" cy="282732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388"/>
            <a:ext cx="2747543" cy="38862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54" y="1844824"/>
            <a:ext cx="3505307" cy="5013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03" y="14519"/>
            <a:ext cx="2973685" cy="4252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890" y="2962061"/>
            <a:ext cx="5610052" cy="39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2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11215_1514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060848"/>
            <a:ext cx="3419856" cy="4572000"/>
          </a:xfrm>
        </p:spPr>
      </p:pic>
      <p:pic>
        <p:nvPicPr>
          <p:cNvPr id="8" name="Содержимое 7" descr="IMG_20211215_1442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260648"/>
            <a:ext cx="3419856" cy="4572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191217_142000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19622" b="14317"/>
          <a:stretch/>
        </p:blipFill>
        <p:spPr>
          <a:xfrm>
            <a:off x="467544" y="2564904"/>
            <a:ext cx="3960131" cy="3528392"/>
          </a:xfrm>
        </p:spPr>
      </p:pic>
      <p:pic>
        <p:nvPicPr>
          <p:cNvPr id="8" name="Содержимое 7" descr="IMG_20200312_103620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t="28247"/>
          <a:stretch/>
        </p:blipFill>
        <p:spPr>
          <a:xfrm>
            <a:off x="4860032" y="188640"/>
            <a:ext cx="3897467" cy="3771800"/>
          </a:xfrm>
        </p:spPr>
      </p:pic>
    </p:spTree>
  </p:cSld>
  <p:clrMapOvr>
    <a:masterClrMapping/>
  </p:clrMapOvr>
  <p:transition spd="slow" advClick="0" advTm="4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00228_10404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620688"/>
            <a:ext cx="6840760" cy="5392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774050"/>
            <a:ext cx="4109060" cy="54632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4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11215_1514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844824"/>
            <a:ext cx="3488728" cy="4664075"/>
          </a:xfrm>
        </p:spPr>
      </p:pic>
      <p:pic>
        <p:nvPicPr>
          <p:cNvPr id="8" name="Содержимое 7" descr="IMG_20211215_1442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332656"/>
            <a:ext cx="3419856" cy="4572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00214_10330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404664"/>
            <a:ext cx="3389886" cy="4572000"/>
          </a:xfrm>
        </p:spPr>
      </p:pic>
      <p:pic>
        <p:nvPicPr>
          <p:cNvPr id="8" name="Содержимое 7" descr="IMG_20191212_161336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700808"/>
            <a:ext cx="3389886" cy="4572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4000">
        <p14:pan dir="u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11560" y="-29498"/>
            <a:ext cx="7467600" cy="1143000"/>
          </a:xfrm>
        </p:spPr>
        <p:txBody>
          <a:bodyPr/>
          <a:lstStyle/>
          <a:p>
            <a:pPr algn="ctr"/>
            <a:r>
              <a:rPr lang="ru-RU" dirty="0"/>
              <a:t>Анализ результативности </a:t>
            </a:r>
            <a:r>
              <a:rPr lang="ru-RU" dirty="0" smtClean="0"/>
              <a:t>первого </a:t>
            </a:r>
            <a:r>
              <a:rPr lang="ru-RU" dirty="0"/>
              <a:t>года обучения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7680268"/>
              </p:ext>
            </p:extLst>
          </p:nvPr>
        </p:nvGraphicFramePr>
        <p:xfrm>
          <a:off x="251520" y="1268760"/>
          <a:ext cx="554461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Объект 8"/>
          <p:cNvSpPr>
            <a:spLocks noGrp="1"/>
          </p:cNvSpPr>
          <p:nvPr>
            <p:ph sz="quarter" idx="2"/>
          </p:nvPr>
        </p:nvSpPr>
        <p:spPr>
          <a:xfrm>
            <a:off x="5364088" y="1424018"/>
            <a:ext cx="3657600" cy="4572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u="sng" dirty="0"/>
              <a:t>Входной контроль:</a:t>
            </a:r>
            <a:r>
              <a:rPr lang="ru-RU" dirty="0"/>
              <a:t> при поступлении проводится устное собеседование с ребёнком, с целью определить первоначальные знания и </a:t>
            </a:r>
            <a:r>
              <a:rPr lang="ru-RU" dirty="0" smtClean="0"/>
              <a:t>умения.</a:t>
            </a:r>
          </a:p>
          <a:p>
            <a:pPr lvl="0"/>
            <a:r>
              <a:rPr lang="ru-RU" u="sng" dirty="0" smtClean="0"/>
              <a:t>Текущий  </a:t>
            </a:r>
            <a:r>
              <a:rPr lang="ru-RU" u="sng" dirty="0"/>
              <a:t>и тематический контроль:</a:t>
            </a:r>
            <a:r>
              <a:rPr lang="ru-RU" dirty="0"/>
              <a:t> осуществляется по окончанию  изучения каждого раздела: предполагается выполнение самостоятельной работы по заданному образцу. А также посредством </a:t>
            </a:r>
            <a:r>
              <a:rPr lang="ru-RU" dirty="0" smtClean="0"/>
              <a:t>организации </a:t>
            </a:r>
            <a:r>
              <a:rPr lang="ru-RU" dirty="0"/>
              <a:t>экспресс-выставок выявляется уровень усвоения материала. </a:t>
            </a:r>
            <a:r>
              <a:rPr lang="ru-RU" u="sng" dirty="0" smtClean="0"/>
              <a:t>Промежуточный </a:t>
            </a:r>
            <a:r>
              <a:rPr lang="ru-RU" u="sng" dirty="0"/>
              <a:t>и итоговый контроль</a:t>
            </a:r>
            <a:r>
              <a:rPr lang="ru-RU" dirty="0"/>
              <a:t> усвоения материала  проводится в конце каждого года обучения. На районном фестивале «Мозаика творчества» в форме специально организованной зачетной выставки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213</TotalTime>
  <Words>110</Words>
  <Application>Microsoft Office PowerPoint</Application>
  <PresentationFormat>Экран (4:3)</PresentationFormat>
  <Paragraphs>11</Paragraphs>
  <Slides>30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30</vt:i4>
      </vt:variant>
    </vt:vector>
  </HeadingPairs>
  <TitlesOfParts>
    <vt:vector size="54" baseType="lpstr">
      <vt:lpstr>Arial</vt:lpstr>
      <vt:lpstr>Calibri</vt:lpstr>
      <vt:lpstr>Century Gothic</vt:lpstr>
      <vt:lpstr>Century Schoolbook</vt:lpstr>
      <vt:lpstr>Constantia</vt:lpstr>
      <vt:lpstr>Corbel</vt:lpstr>
      <vt:lpstr>Georgia</vt:lpstr>
      <vt:lpstr>Gill Sans MT</vt:lpstr>
      <vt:lpstr>Lucida Sans Unicode</vt:lpstr>
      <vt:lpstr>Trebuchet MS</vt:lpstr>
      <vt:lpstr>Verdana</vt:lpstr>
      <vt:lpstr>Wingdings</vt:lpstr>
      <vt:lpstr>Wingdings 2</vt:lpstr>
      <vt:lpstr>Wingdings 3</vt:lpstr>
      <vt:lpstr>Яркая</vt:lpstr>
      <vt:lpstr>Эркер</vt:lpstr>
      <vt:lpstr>Открытая</vt:lpstr>
      <vt:lpstr>Поток</vt:lpstr>
      <vt:lpstr>Изящная</vt:lpstr>
      <vt:lpstr>Солнцестояние</vt:lpstr>
      <vt:lpstr>Городская</vt:lpstr>
      <vt:lpstr>1_Поток</vt:lpstr>
      <vt:lpstr>Тема Office</vt:lpstr>
      <vt:lpstr>След самолета</vt:lpstr>
      <vt:lpstr>Дополнительная общеобразовательная общеразвивающая программа художественной направленности «КераКот»  педагог дополнительного образования Чугаева Людмила Анатольевна </vt:lpstr>
      <vt:lpstr>1 год обучения  «Первые шаги, освоение лепки»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результативности первого года обучения </vt:lpstr>
      <vt:lpstr>2 год  «Создание игрушек»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результативности второго года обучения</vt:lpstr>
      <vt:lpstr>3 год  «Прекрасное вокруг»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на гончарном круге</vt:lpstr>
      <vt:lpstr>Презентация PowerPoint</vt:lpstr>
      <vt:lpstr>Анализ результативности третьего года обучения</vt:lpstr>
      <vt:lpstr>Наши достижения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образовательная программа «КераКот»</dc:title>
  <dc:creator>user</dc:creator>
  <cp:lastModifiedBy>user</cp:lastModifiedBy>
  <cp:revision>23</cp:revision>
  <dcterms:created xsi:type="dcterms:W3CDTF">2022-03-21T14:06:57Z</dcterms:created>
  <dcterms:modified xsi:type="dcterms:W3CDTF">2022-03-23T11:08:41Z</dcterms:modified>
</cp:coreProperties>
</file>